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7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5" r:id="rId12"/>
    <p:sldId id="258" r:id="rId13"/>
    <p:sldId id="277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43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9563-125E-4E04-AD7C-FDC5F0728786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7FF29-C18C-460A-9CE2-609D993AE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4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7FF29-C18C-460A-9CE2-609D993AE61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2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9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0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3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2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0CE1-7B8A-4048-8B71-5614B0BA0F9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E0F5-9F70-4917-B997-FD7BD4F7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1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izway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Эффективные приемы </a:t>
            </a:r>
            <a:r>
              <a:rPr lang="ru-RU" dirty="0" smtClean="0"/>
              <a:t>ТРИЗ для развития креативного мышления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96998"/>
            <a:ext cx="9144000" cy="1463722"/>
          </a:xfrm>
        </p:spPr>
        <p:txBody>
          <a:bodyPr>
            <a:normAutofit/>
          </a:bodyPr>
          <a:lstStyle/>
          <a:p>
            <a:r>
              <a:rPr lang="ru-RU" dirty="0" smtClean="0"/>
              <a:t>Зав. </a:t>
            </a:r>
            <a:r>
              <a:rPr lang="ru-RU" dirty="0" err="1" smtClean="0"/>
              <a:t>каф.педагогики</a:t>
            </a:r>
            <a:r>
              <a:rPr lang="ru-RU" dirty="0" smtClean="0"/>
              <a:t>, </a:t>
            </a:r>
            <a:r>
              <a:rPr lang="ru-RU" dirty="0" smtClean="0"/>
              <a:t>к.ф.н. Игнатьева Анна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1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827"/>
            <a:ext cx="10515600" cy="5538136"/>
          </a:xfrm>
        </p:spPr>
        <p:txBody>
          <a:bodyPr/>
          <a:lstStyle/>
          <a:p>
            <a:r>
              <a:rPr lang="ru-RU" i="1" dirty="0"/>
              <a:t>Репродуктивные вопросы: </a:t>
            </a:r>
            <a:r>
              <a:rPr lang="ru-RU" dirty="0"/>
              <a:t>Зачем </a:t>
            </a:r>
            <a:r>
              <a:rPr lang="ru-RU" dirty="0" smtClean="0"/>
              <a:t>аф</a:t>
            </a:r>
            <a:r>
              <a:rPr lang="ru-RU" dirty="0"/>
              <a:t>риканскому слону большие уши</a:t>
            </a:r>
            <a:r>
              <a:rPr lang="ru-RU" dirty="0" smtClean="0"/>
              <a:t>?</a:t>
            </a:r>
            <a:r>
              <a:rPr lang="ru-RU" dirty="0"/>
              <a:t> </a:t>
            </a:r>
            <a:r>
              <a:rPr lang="ru-RU" dirty="0" smtClean="0"/>
              <a:t>Почему </a:t>
            </a:r>
            <a:r>
              <a:rPr lang="ru-RU" dirty="0"/>
              <a:t>уши слона </a:t>
            </a:r>
            <a:r>
              <a:rPr lang="ru-RU" dirty="0" smtClean="0"/>
              <a:t>пронизаны большим </a:t>
            </a:r>
            <a:r>
              <a:rPr lang="ru-RU" dirty="0"/>
              <a:t>количеством </a:t>
            </a:r>
            <a:r>
              <a:rPr lang="ru-RU" dirty="0" smtClean="0"/>
              <a:t>кровеносных сосудов?</a:t>
            </a:r>
          </a:p>
          <a:p>
            <a:endParaRPr lang="ru-RU" dirty="0"/>
          </a:p>
          <a:p>
            <a:r>
              <a:rPr lang="ru-RU" i="1" dirty="0"/>
              <a:t>Расширяющие вопросы: </a:t>
            </a:r>
            <a:r>
              <a:rPr lang="ru-RU" dirty="0"/>
              <a:t>Какова </a:t>
            </a:r>
            <a:r>
              <a:rPr lang="ru-RU" dirty="0" smtClean="0"/>
              <a:t>площадь ушей у слона? Сколько кровеносных сосудов в ушах у слона?</a:t>
            </a:r>
          </a:p>
          <a:p>
            <a:endParaRPr lang="ru-RU" dirty="0"/>
          </a:p>
          <a:p>
            <a:r>
              <a:rPr lang="ru-RU" i="1" dirty="0"/>
              <a:t>Развивающие вопросы: </a:t>
            </a:r>
            <a:r>
              <a:rPr lang="ru-RU" dirty="0"/>
              <a:t>У каких </a:t>
            </a:r>
            <a:r>
              <a:rPr lang="ru-RU" dirty="0" smtClean="0"/>
              <a:t>еще животных </a:t>
            </a:r>
            <a:r>
              <a:rPr lang="ru-RU" dirty="0"/>
              <a:t>температура </a:t>
            </a:r>
            <a:r>
              <a:rPr lang="ru-RU" dirty="0" smtClean="0"/>
              <a:t>регулируется </a:t>
            </a:r>
            <a:r>
              <a:rPr lang="ru-RU" dirty="0"/>
              <a:t>с помощью ушей? Какие другие </a:t>
            </a:r>
            <a:r>
              <a:rPr lang="ru-RU" dirty="0" smtClean="0"/>
              <a:t>спо</a:t>
            </a:r>
            <a:r>
              <a:rPr lang="ru-RU" dirty="0"/>
              <a:t>собы остывания есть у животных</a:t>
            </a:r>
            <a:r>
              <a:rPr lang="ru-RU" dirty="0" smtClean="0"/>
              <a:t>? </a:t>
            </a:r>
            <a:r>
              <a:rPr lang="ru-RU" dirty="0"/>
              <a:t>Почему бы слону просто не </a:t>
            </a:r>
            <a:r>
              <a:rPr lang="ru-RU" dirty="0" smtClean="0"/>
              <a:t>сидеть </a:t>
            </a:r>
            <a:r>
              <a:rPr lang="ru-RU" dirty="0"/>
              <a:t>в воде, пока жарко? Что </a:t>
            </a:r>
            <a:r>
              <a:rPr lang="ru-RU" dirty="0" smtClean="0"/>
              <a:t>делает с </a:t>
            </a:r>
            <a:r>
              <a:rPr lang="ru-RU" dirty="0"/>
              <a:t>ушами слон, когда ему холодно?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89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3151"/>
            <a:ext cx="10515600" cy="586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Диапазон творческих заданий широк. Однако среди них можно вы­делить некоторые типовые группы. Например, ученикам предлагается разработать:</a:t>
            </a:r>
          </a:p>
          <a:p>
            <a:pPr lvl="0"/>
            <a:r>
              <a:rPr lang="ru-RU" dirty="0"/>
              <a:t>частушки, басни, сказки, фантастические рассказы по учебным темам;</a:t>
            </a:r>
          </a:p>
          <a:p>
            <a:pPr lvl="0"/>
            <a:r>
              <a:rPr lang="ru-RU" dirty="0"/>
              <a:t>чайнворды, кроссворды и т. п.;</a:t>
            </a:r>
          </a:p>
          <a:p>
            <a:pPr lvl="0"/>
            <a:r>
              <a:rPr lang="ru-RU" dirty="0"/>
              <a:t>тематические сборники интересных фактов, примеров и задач;</a:t>
            </a:r>
          </a:p>
          <a:p>
            <a:pPr lvl="0"/>
            <a:r>
              <a:rPr lang="ru-RU" dirty="0"/>
              <a:t>сборники аннотаций на статьи по выбранной теме;</a:t>
            </a:r>
          </a:p>
          <a:p>
            <a:pPr lvl="0"/>
            <a:r>
              <a:rPr lang="ru-RU" dirty="0"/>
              <a:t>учебные комиксы;</a:t>
            </a:r>
          </a:p>
          <a:p>
            <a:pPr lvl="0"/>
            <a:r>
              <a:rPr lang="ru-RU" dirty="0"/>
              <a:t>плакаты — опорные сигналы;</a:t>
            </a:r>
          </a:p>
          <a:p>
            <a:r>
              <a:rPr lang="ru-RU" dirty="0"/>
              <a:t>мнемонические формулировки, стихи и </a:t>
            </a:r>
            <a:r>
              <a:rPr lang="ru-RU" dirty="0" err="1"/>
              <a:t>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5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 занятия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9119"/>
              </p:ext>
            </p:extLst>
          </p:nvPr>
        </p:nvGraphicFramePr>
        <p:xfrm>
          <a:off x="838200" y="1825625"/>
          <a:ext cx="10515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Ситуации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Привлекательная 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Отсроченная отгадка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Да-</a:t>
                      </a:r>
                      <a:r>
                        <a:rPr lang="ru-RU" dirty="0" err="1" smtClean="0"/>
                        <a:t>нетка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Интеллектуальная разминка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Новый материал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Удивляй!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Фантастическая добавка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Театрализация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 НИЛ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Закрепление, тренировка, отработка умений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Лови ошибку!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Пресс-конференция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Игра-тренинг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Свои примеры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 (самоконтроль)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Светофор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Идеальный 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Синквейн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Отсроченная отгадка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83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материалы для внеурочной деятельности</a:t>
            </a:r>
            <a:endParaRPr lang="ru-RU" dirty="0"/>
          </a:p>
        </p:txBody>
      </p:sp>
      <p:pic>
        <p:nvPicPr>
          <p:cNvPr id="1026" name="Picture 2" descr="C:\Users\1\YandexDisk\Скриншоты\2018-06-08_10-56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3" y="1677455"/>
            <a:ext cx="3592901" cy="50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YandexDisk\Скриншоты\2018-06-08_10-55-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30" y="1630254"/>
            <a:ext cx="2209044" cy="30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YandexDisk\Скриншоты\2018-06-08_10-55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56" y="1630254"/>
            <a:ext cx="2309130" cy="30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YandexDisk\Скриншоты\2018-06-08_10-57-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76" y="1643809"/>
            <a:ext cx="3602394" cy="50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3019" y="5576933"/>
            <a:ext cx="422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</a:t>
            </a:r>
            <a:r>
              <a:rPr lang="en-US" sz="3200" b="1" dirty="0">
                <a:hlinkClick r:id="rId6"/>
              </a:rPr>
              <a:t>https://trizway.com</a:t>
            </a:r>
            <a:r>
              <a:rPr lang="en-US" sz="3200" b="1" dirty="0" smtClean="0">
                <a:hlinkClick r:id="rId6"/>
              </a:rPr>
              <a:t>/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1090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Продолжите таблицу приемов организации деятельности детей, предложив свои приемы, приведите примеры</a:t>
            </a:r>
          </a:p>
        </p:txBody>
      </p:sp>
    </p:spTree>
    <p:extLst>
      <p:ext uri="{BB962C8B-B14F-4D97-AF65-F5344CB8AC3E}">
        <p14:creationId xmlns:p14="http://schemas.microsoft.com/office/powerpoint/2010/main" val="375968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Технологии, наиболее подходящие </a:t>
            </a:r>
            <a:r>
              <a:rPr lang="ru-RU" dirty="0" smtClean="0"/>
              <a:t>дл</a:t>
            </a:r>
            <a:r>
              <a:rPr lang="ru-RU" dirty="0" smtClean="0"/>
              <a:t>я развития креативного мышления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Игровые технологии </a:t>
            </a:r>
          </a:p>
          <a:p>
            <a:r>
              <a:rPr lang="ru-RU" dirty="0" smtClean="0"/>
              <a:t>Педагогические </a:t>
            </a:r>
            <a:r>
              <a:rPr lang="ru-RU" dirty="0" smtClean="0"/>
              <a:t>мастерские</a:t>
            </a:r>
          </a:p>
          <a:p>
            <a:r>
              <a:rPr lang="ru-RU" dirty="0" smtClean="0"/>
              <a:t>Технология студийного занятия </a:t>
            </a:r>
          </a:p>
          <a:p>
            <a:r>
              <a:rPr lang="ru-RU" dirty="0" smtClean="0"/>
              <a:t> </a:t>
            </a:r>
            <a:r>
              <a:rPr lang="ru-RU" sz="3600" dirty="0" smtClean="0"/>
              <a:t>Технология </a:t>
            </a:r>
            <a:r>
              <a:rPr lang="ru-RU" sz="3600" dirty="0" smtClean="0"/>
              <a:t>ТРИЗ</a:t>
            </a:r>
          </a:p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https</a:t>
            </a:r>
            <a:r>
              <a:rPr lang="en-US" dirty="0"/>
              <a:t>://trizway.com/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76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акцент делается на развитии творческого, </a:t>
            </a:r>
            <a:r>
              <a:rPr lang="ru-RU" dirty="0" smtClean="0"/>
              <a:t>нестандартного </a:t>
            </a:r>
            <a:r>
              <a:rPr lang="ru-RU" dirty="0"/>
              <a:t>мышления;</a:t>
            </a:r>
          </a:p>
          <a:p>
            <a:pPr lvl="0"/>
            <a:r>
              <a:rPr lang="ru-RU" dirty="0"/>
              <a:t>разработаны методики получения творческого </a:t>
            </a:r>
            <a:r>
              <a:rPr lang="ru-RU" dirty="0" smtClean="0"/>
              <a:t>про­дукта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существуют алгоритмы решения задачи, учащиеся</a:t>
            </a:r>
            <a:br>
              <a:rPr lang="ru-RU" dirty="0"/>
            </a:br>
            <a:r>
              <a:rPr lang="ru-RU" dirty="0"/>
              <a:t>способны самостоятельно выйти на решение проблем­</a:t>
            </a:r>
            <a:br>
              <a:rPr lang="ru-RU" dirty="0"/>
            </a:br>
            <a:r>
              <a:rPr lang="ru-RU" dirty="0"/>
              <a:t>ной задачи;</a:t>
            </a:r>
          </a:p>
          <a:p>
            <a:pPr lvl="0"/>
            <a:r>
              <a:rPr lang="ru-RU" dirty="0"/>
              <a:t>существуют объективные критерии оценки </a:t>
            </a:r>
            <a:r>
              <a:rPr lang="ru-RU" dirty="0" smtClean="0"/>
              <a:t>правиль­ности </a:t>
            </a:r>
            <a:r>
              <a:rPr lang="ru-RU" dirty="0"/>
              <a:t>решения;</a:t>
            </a:r>
          </a:p>
          <a:p>
            <a:pPr lvl="0"/>
            <a:r>
              <a:rPr lang="ru-RU" dirty="0"/>
              <a:t>разработано на уровне отдельных методик </a:t>
            </a:r>
            <a:r>
              <a:rPr lang="ru-RU" dirty="0" smtClean="0"/>
              <a:t>получе­ния </a:t>
            </a:r>
            <a:r>
              <a:rPr lang="ru-RU" dirty="0"/>
              <a:t>творческого продукта, авторских программ, </a:t>
            </a:r>
            <a:r>
              <a:rPr lang="ru-RU" dirty="0" smtClean="0"/>
              <a:t>алго­ритмов </a:t>
            </a:r>
            <a:r>
              <a:rPr lang="ru-RU" dirty="0"/>
              <a:t>выполнения творческих заданий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0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Анатолий </a:t>
            </a:r>
            <a:r>
              <a:rPr lang="ru-RU" dirty="0" err="1" smtClean="0"/>
              <a:t>Гин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Приемы педагогической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2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ПРИВЛЕКАТЕЛЬНАЯ </a:t>
            </a:r>
            <a:r>
              <a:rPr lang="ru-RU" dirty="0" smtClean="0"/>
              <a:t>ЦЕЛЬ</a:t>
            </a:r>
          </a:p>
          <a:p>
            <a:pPr marL="0" indent="0">
              <a:buNone/>
            </a:pPr>
            <a:r>
              <a:rPr lang="ru-RU" i="1" u="sng" dirty="0"/>
              <a:t>ФОРМУЛА:</a:t>
            </a:r>
            <a:r>
              <a:rPr lang="ru-RU" i="1" dirty="0"/>
              <a:t> перед учеником ставится простая, понятная и привле­кательная для него цель, выполняя которую он волей-неволей выполняет и то учебное действие, которое планирует педагог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Цель педагога </a:t>
            </a:r>
            <a:r>
              <a:rPr lang="ru-RU" dirty="0"/>
              <a:t>— показать </a:t>
            </a:r>
            <a:r>
              <a:rPr lang="ru-RU" dirty="0" smtClean="0"/>
              <a:t>природные объекты, отработать понятие кратного увеличения/уменьшения. Перед </a:t>
            </a:r>
            <a:r>
              <a:rPr lang="ru-RU" dirty="0"/>
              <a:t>учениками же ставится иная </a:t>
            </a:r>
            <a:r>
              <a:rPr lang="ru-RU" dirty="0" smtClean="0"/>
              <a:t>цель </a:t>
            </a:r>
            <a:r>
              <a:rPr lang="ru-RU" dirty="0"/>
              <a:t>научиться пользоваться </a:t>
            </a:r>
            <a:r>
              <a:rPr lang="ru-RU" dirty="0" smtClean="0"/>
              <a:t>приборами (микроскоп, бинокль и понять, насколько увеличен объект...)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16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УДИВЛЯЙ!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8976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u="sng" dirty="0"/>
              <a:t>ФОРМУЛА:</a:t>
            </a:r>
            <a:r>
              <a:rPr lang="ru-RU" i="1" dirty="0"/>
              <a:t> </a:t>
            </a:r>
            <a:r>
              <a:rPr lang="ru-RU" i="1" dirty="0" smtClean="0"/>
              <a:t>педагог </a:t>
            </a:r>
            <a:r>
              <a:rPr lang="ru-RU" i="1" dirty="0"/>
              <a:t>находит такой угол </a:t>
            </a:r>
            <a:r>
              <a:rPr lang="ru-RU" i="1" dirty="0" smtClean="0"/>
              <a:t>зре</a:t>
            </a:r>
            <a:r>
              <a:rPr lang="ru-RU" i="1" dirty="0"/>
              <a:t>ния, при котором даже обыденное </a:t>
            </a:r>
            <a:r>
              <a:rPr lang="ru-RU" i="1" dirty="0" smtClean="0"/>
              <a:t>становится удивительным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Однажды в одной африканской стране детям читали удивительный рассказ, где все ходят по воде. И самое главное, что этот рассказ правдив!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/>
              <a:t>Вам известно, что </a:t>
            </a:r>
            <a:r>
              <a:rPr lang="ru-RU" dirty="0" smtClean="0"/>
              <a:t>сова-неясыть питается мышами-</a:t>
            </a:r>
            <a:r>
              <a:rPr lang="ru-RU" dirty="0" err="1" smtClean="0"/>
              <a:t>зерноедами</a:t>
            </a:r>
            <a:r>
              <a:rPr lang="ru-RU" dirty="0" smtClean="0"/>
              <a:t>. Весит </a:t>
            </a:r>
            <a:r>
              <a:rPr lang="ru-RU" dirty="0"/>
              <a:t>сова около 250 г. Как вы </a:t>
            </a:r>
            <a:r>
              <a:rPr lang="ru-RU" dirty="0" smtClean="0"/>
              <a:t>ду­маете</a:t>
            </a:r>
            <a:r>
              <a:rPr lang="ru-RU" dirty="0"/>
              <a:t>, сколько зерна она способна</a:t>
            </a:r>
            <a:br>
              <a:rPr lang="ru-RU" dirty="0"/>
            </a:br>
            <a:r>
              <a:rPr lang="ru-RU" dirty="0"/>
              <a:t>сохранить за свою жизнь</a:t>
            </a:r>
            <a:r>
              <a:rPr lang="ru-RU" dirty="0" smtClean="0"/>
              <a:t>?</a:t>
            </a:r>
            <a:r>
              <a:rPr lang="ru-RU" dirty="0"/>
              <a:t> Так вот, одна </a:t>
            </a:r>
            <a:r>
              <a:rPr lang="ru-RU" dirty="0" smtClean="0"/>
              <a:t>сова за </a:t>
            </a:r>
            <a:r>
              <a:rPr lang="ru-RU" dirty="0"/>
              <a:t>жизнь сохраняет 50 тонн зерна! Сова в среднем живет 50 лет, съедает в год тысячу мышей, каждая из которых истребляет в год 1 кг зерна.</a:t>
            </a:r>
          </a:p>
        </p:txBody>
      </p:sp>
    </p:spTree>
    <p:extLst>
      <p:ext uri="{BB962C8B-B14F-4D97-AF65-F5344CB8AC3E}">
        <p14:creationId xmlns:p14="http://schemas.microsoft.com/office/powerpoint/2010/main" val="386706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ОТСРОЧЕННАЯ ОТГАДКА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/>
              <a:t>ФОРМУЛА </a:t>
            </a:r>
            <a:r>
              <a:rPr lang="ru-RU" dirty="0" smtClean="0"/>
              <a:t>: </a:t>
            </a:r>
            <a:r>
              <a:rPr lang="ru-RU" dirty="0"/>
              <a:t>в </a:t>
            </a:r>
            <a:r>
              <a:rPr lang="ru-RU" dirty="0" smtClean="0"/>
              <a:t>начале занятия дается загадка </a:t>
            </a:r>
            <a:r>
              <a:rPr lang="ru-RU" dirty="0"/>
              <a:t>(</a:t>
            </a:r>
            <a:r>
              <a:rPr lang="ru-RU" dirty="0" smtClean="0"/>
              <a:t>удивительный </a:t>
            </a:r>
            <a:r>
              <a:rPr lang="ru-RU" dirty="0"/>
              <a:t>факт), отгадка к которой (ключик для понимания) будет открыта на </a:t>
            </a:r>
            <a:r>
              <a:rPr lang="ru-RU" dirty="0" smtClean="0"/>
              <a:t>занятии </a:t>
            </a:r>
            <a:r>
              <a:rPr lang="ru-RU" dirty="0"/>
              <a:t>при работе над новым </a:t>
            </a:r>
            <a:r>
              <a:rPr lang="ru-RU" dirty="0" smtClean="0"/>
              <a:t>материалом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Я расскажу вам правдивую и удивительную историю! В 1896 году в Екатеринбурге один крестьянин построил большой бревенчатый дом. Потом обставил его деревянной ме­белью, обложил со всех сторон по­леньями, облил керосином и поджег при большом стечении народа. В ре­зультате этой акции он </a:t>
            </a:r>
            <a:r>
              <a:rPr lang="ru-RU" dirty="0" smtClean="0"/>
              <a:t>значительно разбогател... </a:t>
            </a:r>
            <a:r>
              <a:rPr lang="ru-RU" dirty="0"/>
              <a:t>К концу сегодняшнего занятия вы попробуете догадаться — что же все-таки произошло? </a:t>
            </a:r>
          </a:p>
        </p:txBody>
      </p:sp>
    </p:spTree>
    <p:extLst>
      <p:ext uri="{BB962C8B-B14F-4D97-AF65-F5344CB8AC3E}">
        <p14:creationId xmlns:p14="http://schemas.microsoft.com/office/powerpoint/2010/main" val="398244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ФАНТАСТИЧЕСКАЯ ДОБАВКА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u="sng" dirty="0"/>
              <a:t>ФОРМУЛА:</a:t>
            </a:r>
            <a:r>
              <a:rPr lang="ru-RU" i="1" dirty="0"/>
              <a:t> </a:t>
            </a:r>
            <a:r>
              <a:rPr lang="ru-RU" i="1" dirty="0" smtClean="0"/>
              <a:t>педагог </a:t>
            </a:r>
            <a:r>
              <a:rPr lang="ru-RU" i="1" dirty="0"/>
              <a:t>дополняет реальную ситуацию </a:t>
            </a:r>
            <a:r>
              <a:rPr lang="ru-RU" i="1" dirty="0" smtClean="0"/>
              <a:t>фантастикой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/>
              <a:t>Предположим, среднегодовая температура </a:t>
            </a:r>
            <a:r>
              <a:rPr lang="ru-RU" dirty="0" smtClean="0"/>
              <a:t>Антарктиде</a:t>
            </a:r>
            <a:r>
              <a:rPr lang="ru-RU" dirty="0"/>
              <a:t> понизится на 10 градусов. </a:t>
            </a:r>
            <a:r>
              <a:rPr lang="ru-RU" dirty="0" smtClean="0"/>
              <a:t>Что </a:t>
            </a:r>
            <a:r>
              <a:rPr lang="ru-RU" dirty="0"/>
              <a:t>еще смогут "придумать" пингвины,</a:t>
            </a:r>
            <a:r>
              <a:rPr lang="ru-RU" dirty="0" smtClean="0"/>
              <a:t> </a:t>
            </a:r>
            <a:r>
              <a:rPr lang="ru-RU" dirty="0"/>
              <a:t>чтобы выжить в таких условиях?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57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ПРАКТИЧНОСТЬ </a:t>
            </a:r>
            <a:r>
              <a:rPr lang="ru-RU" dirty="0" smtClean="0"/>
              <a:t>ТЕОРИИ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0701"/>
            <a:ext cx="10515600" cy="4636262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/>
              <a:t>ФОРМУЛА:</a:t>
            </a:r>
            <a:r>
              <a:rPr lang="ru-RU" i="1" dirty="0"/>
              <a:t> введение в теорию </a:t>
            </a:r>
            <a:r>
              <a:rPr lang="ru-RU" i="1" dirty="0" smtClean="0"/>
              <a:t>осуществляется </a:t>
            </a:r>
            <a:r>
              <a:rPr lang="ru-RU" i="1" dirty="0"/>
              <a:t>через практическую задачу, полезность решения которой очевидна </a:t>
            </a:r>
            <a:r>
              <a:rPr lang="ru-RU" i="1" dirty="0" smtClean="0"/>
              <a:t>ученикам</a:t>
            </a:r>
          </a:p>
          <a:p>
            <a:pPr marL="0" indent="0">
              <a:buNone/>
            </a:pPr>
            <a:endParaRPr lang="ru-RU" i="1" dirty="0"/>
          </a:p>
          <a:p>
            <a:r>
              <a:rPr lang="ru-RU" dirty="0"/>
              <a:t>Прохладительные напитки </a:t>
            </a:r>
            <a:r>
              <a:rPr lang="ru-RU" dirty="0" smtClean="0"/>
              <a:t>всегда должны </a:t>
            </a:r>
            <a:r>
              <a:rPr lang="ru-RU" dirty="0"/>
              <a:t>быть холодными. </a:t>
            </a:r>
            <a:r>
              <a:rPr lang="ru-RU" dirty="0" smtClean="0"/>
              <a:t>Хорошо, если </a:t>
            </a:r>
            <a:r>
              <a:rPr lang="ru-RU" dirty="0"/>
              <a:t>рядом холодильник... А если </a:t>
            </a:r>
            <a:r>
              <a:rPr lang="ru-RU" dirty="0" smtClean="0"/>
              <a:t>в походе</a:t>
            </a:r>
            <a:r>
              <a:rPr lang="ru-RU" dirty="0"/>
              <a:t>? Да еще в пустыне? </a:t>
            </a:r>
          </a:p>
        </p:txBody>
      </p:sp>
    </p:spTree>
    <p:extLst>
      <p:ext uri="{BB962C8B-B14F-4D97-AF65-F5344CB8AC3E}">
        <p14:creationId xmlns:p14="http://schemas.microsoft.com/office/powerpoint/2010/main" val="268730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ПРЕСС-КОНФЕРЕНЦИЯ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/>
              <a:t>ФОРМУЛА</a:t>
            </a:r>
            <a:r>
              <a:rPr lang="ru-RU" i="1" dirty="0"/>
              <a:t>: </a:t>
            </a:r>
            <a:r>
              <a:rPr lang="ru-RU" i="1" dirty="0" smtClean="0"/>
              <a:t>педагог </a:t>
            </a:r>
            <a:r>
              <a:rPr lang="ru-RU" i="1" dirty="0"/>
              <a:t>намеренно неполно раскрывает тему, предложив школьникам задать </a:t>
            </a:r>
            <a:r>
              <a:rPr lang="ru-RU" i="1" dirty="0" err="1"/>
              <a:t>дораскрывающие</a:t>
            </a:r>
            <a:r>
              <a:rPr lang="ru-RU" i="1" dirty="0"/>
              <a:t> ее </a:t>
            </a:r>
            <a:r>
              <a:rPr lang="ru-RU" i="1" dirty="0" smtClean="0"/>
              <a:t>вопросы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Африканский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огромные </a:t>
            </a:r>
            <a:r>
              <a:rPr lang="ru-RU" dirty="0"/>
              <a:t>уши. Удивительная величина их </a:t>
            </a:r>
            <a:r>
              <a:rPr lang="ru-RU" dirty="0" smtClean="0"/>
              <a:t>не</a:t>
            </a:r>
            <a:r>
              <a:rPr lang="ru-RU" dirty="0"/>
              <a:t>случайна: это своеобразный </a:t>
            </a:r>
            <a:r>
              <a:rPr lang="ru-RU" dirty="0" smtClean="0"/>
              <a:t>холо</a:t>
            </a:r>
            <a:r>
              <a:rPr lang="ru-RU" dirty="0"/>
              <a:t>дильник животного. Уши слона </a:t>
            </a:r>
            <a:r>
              <a:rPr lang="ru-RU" dirty="0" smtClean="0"/>
              <a:t>про</a:t>
            </a:r>
            <a:r>
              <a:rPr lang="ru-RU" dirty="0"/>
              <a:t>низаны густой сетью кровеносных</a:t>
            </a:r>
            <a:r>
              <a:rPr lang="ru-RU" dirty="0" smtClean="0"/>
              <a:t> </a:t>
            </a:r>
            <a:r>
              <a:rPr lang="ru-RU" dirty="0"/>
              <a:t>сосудов. Горячая кровь отдает </a:t>
            </a:r>
            <a:r>
              <a:rPr lang="ru-RU" dirty="0" smtClean="0"/>
              <a:t>свое тепло </a:t>
            </a:r>
            <a:r>
              <a:rPr lang="ru-RU" dirty="0"/>
              <a:t>воздуху и возвращается в </a:t>
            </a:r>
            <a:r>
              <a:rPr lang="ru-RU" dirty="0" smtClean="0"/>
              <a:t>тело на </a:t>
            </a:r>
            <a:r>
              <a:rPr lang="ru-RU" dirty="0"/>
              <a:t>несколько градусов </a:t>
            </a:r>
            <a:r>
              <a:rPr lang="ru-RU" dirty="0" smtClean="0"/>
              <a:t>холоднее.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Вопросы репродуктивные, расширяющие, развивающие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67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</TotalTime>
  <Words>636</Words>
  <Application>Microsoft Office PowerPoint</Application>
  <PresentationFormat>Широкоэкранный</PresentationFormat>
  <Paragraphs>82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Эффективные приемы ТРИЗ для развития креативного мышления </vt:lpstr>
      <vt:lpstr>Технологии, наиболее подходящие для развития креативного мышления </vt:lpstr>
      <vt:lpstr>Технология ТРИЗ</vt:lpstr>
      <vt:lpstr>Анатолий Гин.  Приемы педагогической техники</vt:lpstr>
      <vt:lpstr>УДИВЛЯЙ!</vt:lpstr>
      <vt:lpstr>ОТСРОЧЕННАЯ ОТГАДКА</vt:lpstr>
      <vt:lpstr>ФАНТАСТИЧЕСКАЯ ДОБАВКА</vt:lpstr>
      <vt:lpstr>ПРАКТИЧНОСТЬ ТЕОРИИ</vt:lpstr>
      <vt:lpstr>ПРЕСС-КОНФЕРЕНЦИЯ</vt:lpstr>
      <vt:lpstr>Презентация PowerPoint</vt:lpstr>
      <vt:lpstr>Презентация PowerPoint</vt:lpstr>
      <vt:lpstr>Конструктор занятия</vt:lpstr>
      <vt:lpstr>Дидактические материалы для внеурочной деятельности</vt:lpstr>
      <vt:lpstr>Задание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приемы конструирования внеурочного занятия</dc:title>
  <dc:creator>RePack by Diakov</dc:creator>
  <cp:lastModifiedBy>User205</cp:lastModifiedBy>
  <cp:revision>20</cp:revision>
  <dcterms:created xsi:type="dcterms:W3CDTF">2015-06-03T19:35:49Z</dcterms:created>
  <dcterms:modified xsi:type="dcterms:W3CDTF">2022-01-17T09:38:31Z</dcterms:modified>
</cp:coreProperties>
</file>